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8" r:id="rId2"/>
    <p:sldId id="256" r:id="rId3"/>
    <p:sldId id="259" r:id="rId4"/>
    <p:sldId id="260" r:id="rId5"/>
    <p:sldId id="271" r:id="rId6"/>
    <p:sldId id="261" r:id="rId7"/>
    <p:sldId id="262" r:id="rId8"/>
    <p:sldId id="272" r:id="rId9"/>
    <p:sldId id="263" r:id="rId10"/>
    <p:sldId id="275" r:id="rId11"/>
    <p:sldId id="264" r:id="rId12"/>
    <p:sldId id="265" r:id="rId13"/>
    <p:sldId id="273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Rg st="1" end="17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1"/>
    <p:restoredTop sz="50000"/>
  </p:normalViewPr>
  <p:slideViewPr>
    <p:cSldViewPr>
      <p:cViewPr varScale="1">
        <p:scale>
          <a:sx n="43" d="100"/>
          <a:sy n="43" d="100"/>
        </p:scale>
        <p:origin x="18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17D80-8D88-2942-B9B7-0D8633352BC3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3DBE9-24CF-1545-A299-3A33BC508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4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28D227A-EB0A-40C7-A155-9A99E58E087F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FCC99E-ED04-40DB-98C7-41BC170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Warm Up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a glass ceiling?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is minimum wage?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What’s a giveback?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is an injunction?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is the difference between GDP and GNP?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What were the results of the New York Presidential Primaries?  What does this mean for the General election in November?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What are the (4) prevailing economic theories?</a:t>
            </a:r>
          </a:p>
          <a:p>
            <a:r>
              <a:rPr lang="en-US" dirty="0" smtClean="0"/>
              <a:t>What are the (4) sectors of the economy?</a:t>
            </a:r>
          </a:p>
          <a:p>
            <a:r>
              <a:rPr lang="en-US" dirty="0" smtClean="0"/>
              <a:t>What is the equation for GDP?</a:t>
            </a:r>
          </a:p>
          <a:p>
            <a:r>
              <a:rPr lang="en-US" dirty="0" smtClean="0"/>
              <a:t>What does each letter of the GDP equation stand for?</a:t>
            </a:r>
          </a:p>
          <a:p>
            <a:r>
              <a:rPr lang="en-US" dirty="0" smtClean="0"/>
              <a:t>What part of the GDP equation does each economic theory advocate for stimulating?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Output Expenditure Model – A Macroeconomic model used to show GDP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GDP = C + I + G + (X-M)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Net Export of Goods – U.S. Exports – U.S. Imports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Inflation – Rise in general price level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Value of money becomes less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Price Index – Stat to figure out the changes in price over time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Base Year – A year that serves a basis for all other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Market Basket – A representative selection of commonly purchased goods and services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CPI – Consumer Price Index – Reports on price changes on 80,000 items in 364 categories from 85 geographical areas in the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54763"/>
            <a:ext cx="4038600" cy="300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PPI – Producer Price Index – Measures price changes paid by producers to make their product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Implicit GDP Price Deflator – an index of average levels of prices for all goods and services in the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Real vs. Current GDP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Current GDP is the dollar amount without accounting for inflation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Real GDP is the dollar amount with inflation factored in</a:t>
            </a:r>
          </a:p>
          <a:p>
            <a:pPr lvl="1"/>
            <a:r>
              <a:rPr lang="en-US" sz="2600" smtClean="0">
                <a:solidFill>
                  <a:srgbClr val="FFFFFF"/>
                </a:solidFill>
              </a:rPr>
              <a:t>Real GDP = (GDP in current dollars/GDP Price Deflator) X 100</a:t>
            </a:r>
          </a:p>
          <a:p>
            <a:pPr lvl="2"/>
            <a:r>
              <a:rPr lang="en-US" sz="2200" smtClean="0">
                <a:solidFill>
                  <a:srgbClr val="FFFFFF"/>
                </a:solidFill>
                <a:ea typeface="ＭＳ Ｐゴシック" pitchFamily="-112" charset="-128"/>
              </a:rPr>
              <a:t>Pg. 353</a:t>
            </a:r>
          </a:p>
          <a:p>
            <a:r>
              <a:rPr lang="en-US" sz="300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Census – An official count of all people in the U.S.</a:t>
            </a:r>
          </a:p>
          <a:p>
            <a:pPr lvl="1"/>
            <a:r>
              <a:rPr lang="en-US" sz="2600" smtClean="0">
                <a:solidFill>
                  <a:srgbClr val="FFFFFF"/>
                </a:solidFill>
              </a:rPr>
              <a:t>Urban Population – People living in incorporated villages or towns with 2,500 or more people</a:t>
            </a:r>
          </a:p>
          <a:p>
            <a:pPr lvl="1"/>
            <a:r>
              <a:rPr lang="en-US" sz="2600" smtClean="0">
                <a:solidFill>
                  <a:srgbClr val="FFFFFF"/>
                </a:solidFill>
              </a:rPr>
              <a:t>Rural Population – Remainder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Historical Growth has declined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1790 – 1860 – Growth was 3 % a year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1860 – 1900 – 2.2%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1900 – 1940 – 1.4%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1940 – 2009 - .9%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Census also shows a trend towards smaller households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1790 – 1960 – 5.8 people per house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1960 – 2000 – 3.3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2000 – 2009 – 2.6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Center of Population – The point where the country would balance if it could be laid flat and all people weighed the same</a:t>
            </a:r>
          </a:p>
          <a:p>
            <a:pPr lvl="2"/>
            <a:r>
              <a:rPr lang="en-US" smtClean="0">
                <a:solidFill>
                  <a:srgbClr val="FFFFFF"/>
                </a:solidFill>
                <a:ea typeface="ＭＳ Ｐゴシック" pitchFamily="-112" charset="-128"/>
              </a:rPr>
              <a:t>1790 – Baltimore, Maryland</a:t>
            </a:r>
          </a:p>
          <a:p>
            <a:pPr lvl="2"/>
            <a:r>
              <a:rPr lang="en-US" smtClean="0">
                <a:solidFill>
                  <a:srgbClr val="FFFFFF"/>
                </a:solidFill>
                <a:ea typeface="ＭＳ Ｐゴシック" pitchFamily="-112" charset="-128"/>
              </a:rPr>
              <a:t>2009 – Steelville, Missouri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Demographers – People who study growth, density, and other characteristics of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3 Factors Affecting Population Growth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Fertility Rate – The number of births per woman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Life Expectancy – The average remaining life span of people</a:t>
            </a:r>
          </a:p>
          <a:p>
            <a:pPr lvl="1"/>
            <a:r>
              <a:rPr lang="en-US" smtClean="0">
                <a:solidFill>
                  <a:srgbClr val="FFFFFF"/>
                </a:solidFill>
              </a:rPr>
              <a:t>Net Immigration – The net change in population caused by people moving in and out of the country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Baby Boom – The high birth rate years from 1946 – 1964</a:t>
            </a:r>
          </a:p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Dependency Ratio – Ratio based on the number of children and elderly for every 100 persons in the 18-64 bracket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56769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Zombie Stock – Stocks that are still being sold despite the fact that the company no longer exists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AIG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Real GDP per capita – The dollar amount of real GDP produced on a per person basis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Per capita has been passed by real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4 Factors influencing economic growth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Land, Capital, Labor, Entrepreneurs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Content Created by DJ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2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8" y="838947"/>
            <a:ext cx="5080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938"/>
            <a:ext cx="9144000" cy="57070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GDP – Gross Domestic Product – The dollar amount of all final goods and services produced within a country’s national borders in a year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National Income Accounting – A system of statistics and accounts that keeps track of production, consumption, saving, and investment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Excluded From GDP calculation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Intermediate Products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Secondhand Sales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Nonmarket Transactions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Underground Economy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70" y="3962400"/>
            <a:ext cx="289843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712"/>
            <a:ext cx="5715000" cy="5983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Intermediate Products – Products used to make other products already counted in GDP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Tires on a new car, salt, sugar and flour, etc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Secondhand Sales – Sale of used goods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Used car, used house, etc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Nonmarket Transactions – Transactions that do not take place in the market (services)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Mowing your lawn, Home maintenance, etc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1" y="2133600"/>
            <a:ext cx="364957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712"/>
            <a:ext cx="4953000" cy="598328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Underground Economy – Unreported legal or illegal activities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Gambling, smuggling, drugs, prostitution, etc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Limitations to GDP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Tells nothing about the composition of output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Nerve Gas vs. Schools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Tells nothing about the quality of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25"/>
            <a:ext cx="9144000" cy="56927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GNP – Gross National Product – The dollar value of all final goods, services, and structures produced in one calendar year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GDP vs. GNP – GDP measures us as a nation, GNP measures all American’s wealth even outside of the U.S.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25"/>
            <a:ext cx="4876800" cy="56927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NIPA – National Income and Product Accounts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Five Income measures of a nation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GNP – Gross National Product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NNP – Net National Product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NI – National Income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PI – Personal Income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</a:rPr>
              <a:t>DI – Disposable Personal Income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49" y="1066800"/>
            <a:ext cx="433605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25"/>
            <a:ext cx="4876800" cy="5692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NNP – Net National Product – GNP without Depreciation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NI - National Income – Income after all taxes taken out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PI – Personal Income – Income before taxes</a:t>
            </a:r>
          </a:p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DI – Disposable Personal Income – Income that consumers have after Personal Income tax is removed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981200"/>
            <a:ext cx="4318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Chapter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4 Sector of the Economy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(C) Consumer Sector – The largest sector of Macroeconomics which includes households, individual and families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(I) Investment Sector – Proprietorships, partnerships and corporations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(G) Government Sector – Local, state and federal govt.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(X-M) Foreign Sector – Consumers and Producers outside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778115"/>
            <a:ext cx="2819400" cy="207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1025</TotalTime>
  <Words>945</Words>
  <Application>Microsoft Macintosh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ＭＳ Ｐゴシック</vt:lpstr>
      <vt:lpstr>Verdana</vt:lpstr>
      <vt:lpstr>Wingdings 2</vt:lpstr>
      <vt:lpstr>Verve</vt:lpstr>
      <vt:lpstr>Warm Up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Warm Up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Chapter 13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Organizations</dc:title>
  <dc:creator> </dc:creator>
  <cp:lastModifiedBy>Microsoft Office User</cp:lastModifiedBy>
  <cp:revision>24</cp:revision>
  <cp:lastPrinted>2010-04-20T17:55:38Z</cp:lastPrinted>
  <dcterms:created xsi:type="dcterms:W3CDTF">2010-11-18T16:26:41Z</dcterms:created>
  <dcterms:modified xsi:type="dcterms:W3CDTF">2016-04-22T21:23:56Z</dcterms:modified>
</cp:coreProperties>
</file>